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12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795760" y="0"/>
            <a:ext cx="393192" cy="6858000"/>
          </a:xfrm>
          <a:prstGeom prst="rect">
            <a:avLst/>
          </a:prstGeom>
          <a:solidFill>
            <a:srgbClr val="E094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640080"/>
            <a:ext cx="10241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400" b="1">
                <a:solidFill>
                  <a:srgbClr val="F5C453"/>
                </a:solidFill>
                <a:latin typeface="Vazirmatn"/>
              </a:rPr>
              <a:t>طرح توسعهٔ فروش ۱۴۰۵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737360"/>
            <a:ext cx="10241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600" b="0">
                <a:solidFill>
                  <a:srgbClr val="B3A596"/>
                </a:solidFill>
                <a:latin typeface="Vazirmatn"/>
              </a:rPr>
              <a:t>شرکت نمونهٔ آریا تجارت · خروجی نمونهٔ ایجنت وکر (دادهٔ فرضی)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5394960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400" b="0">
                <a:solidFill>
                  <a:srgbClr val="B3A596"/>
                </a:solidFill>
                <a:latin typeface="Vazirmatn"/>
              </a:rPr>
              <a:t>تهیه‌شده در چند دقیقه — از یک جملهٔ فارسی تا فایل ارائهٔ آماده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12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795760" y="0"/>
            <a:ext cx="393192" cy="6858000"/>
          </a:xfrm>
          <a:prstGeom prst="rect">
            <a:avLst/>
          </a:prstGeom>
          <a:solidFill>
            <a:srgbClr val="E094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640080"/>
            <a:ext cx="10241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400" b="1">
                <a:solidFill>
                  <a:srgbClr val="F5C453"/>
                </a:solidFill>
                <a:latin typeface="Vazirmatn"/>
              </a:rPr>
              <a:t>کجا ایستاده‌ایم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3040" y="2377440"/>
            <a:ext cx="95097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000" b="0">
                <a:solidFill>
                  <a:srgbClr val="FBF8F3"/>
                </a:solidFill>
                <a:latin typeface="Vazirmatn"/>
              </a:rPr>
              <a:t>• فروش تابستان: ۳٬۲۵۶ میلیون تومان — رشد ۱۸٪ نسبت به بهار</a:t>
            </a:r>
          </a:p>
          <a:p>
            <a:pPr algn="r" rtl="1"/>
            <a:r>
              <a:rPr sz="2000" b="0">
                <a:solidFill>
                  <a:srgbClr val="FBF8F3"/>
                </a:solidFill>
                <a:latin typeface="Vazirmatn"/>
              </a:rPr>
              <a:t>• سهم فروش آنلاین از ۳۲٪ به ۴۱٪ رسید</a:t>
            </a:r>
          </a:p>
          <a:p>
            <a:pPr algn="r" rtl="1"/>
            <a:r>
              <a:rPr sz="2000" b="0">
                <a:solidFill>
                  <a:srgbClr val="FBF8F3"/>
                </a:solidFill>
                <a:latin typeface="Vazirmatn"/>
              </a:rPr>
              <a:t>• دو مشتری بزرگ ۳۴٪ فروش را می‌سازند — ریسک تمرکز</a:t>
            </a:r>
          </a:p>
          <a:p>
            <a:pPr algn="r" rtl="1"/>
            <a:r>
              <a:rPr sz="2000" b="0">
                <a:solidFill>
                  <a:srgbClr val="FBF8F3"/>
                </a:solidFill>
                <a:latin typeface="Vazirmatn"/>
              </a:rPr>
              <a:t>• ظرفیت تیم پشتیبانی به سقف رسیده است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12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795760" y="0"/>
            <a:ext cx="393192" cy="6858000"/>
          </a:xfrm>
          <a:prstGeom prst="rect">
            <a:avLst/>
          </a:prstGeom>
          <a:solidFill>
            <a:srgbClr val="E094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640080"/>
            <a:ext cx="10241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400" b="1">
                <a:solidFill>
                  <a:srgbClr val="F5C453"/>
                </a:solidFill>
                <a:latin typeface="Vazirmatn"/>
              </a:rPr>
              <a:t>سه اولویت پاییز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2468880"/>
            <a:ext cx="3383280" cy="2926080"/>
          </a:xfrm>
          <a:prstGeom prst="rect">
            <a:avLst/>
          </a:prstGeom>
          <a:solidFill>
            <a:srgbClr val="1F1813"/>
          </a:solidFill>
          <a:ln w="9525">
            <a:solidFill>
              <a:srgbClr val="E094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274320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000" b="1">
                <a:solidFill>
                  <a:srgbClr val="F5C453"/>
                </a:solidFill>
                <a:latin typeface="Vazirmatn"/>
              </a:rPr>
              <a:t>جذب مشتری میان‌رده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66160"/>
            <a:ext cx="29260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400" b="0">
                <a:solidFill>
                  <a:srgbClr val="FBF8F3"/>
                </a:solidFill>
                <a:latin typeface="Vazirmatn"/>
              </a:rPr>
              <a:t>کمپین هدفمند آبان؛ هدف: ۲۰ قرارداد جدید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2468880"/>
            <a:ext cx="3383280" cy="2926080"/>
          </a:xfrm>
          <a:prstGeom prst="rect">
            <a:avLst/>
          </a:prstGeom>
          <a:solidFill>
            <a:srgbClr val="1F1813"/>
          </a:solidFill>
          <a:ln w="9525">
            <a:solidFill>
              <a:srgbClr val="E094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00600" y="274320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000" b="1">
                <a:solidFill>
                  <a:srgbClr val="F5C453"/>
                </a:solidFill>
                <a:latin typeface="Vazirmatn"/>
              </a:rPr>
              <a:t>خودکارسازی پشتیبانی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00600" y="3566160"/>
            <a:ext cx="29260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400" b="0">
                <a:solidFill>
                  <a:srgbClr val="FBF8F3"/>
                </a:solidFill>
                <a:latin typeface="Vazirmatn"/>
              </a:rPr>
              <a:t>پاسخ‌گویی سطح یک با ایجنت؛ آزادسازی ۳۰٪ ظرفیت تیم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0" y="2468880"/>
            <a:ext cx="3383280" cy="2926080"/>
          </a:xfrm>
          <a:prstGeom prst="rect">
            <a:avLst/>
          </a:prstGeom>
          <a:solidFill>
            <a:srgbClr val="1F1813"/>
          </a:solidFill>
          <a:ln w="9525">
            <a:solidFill>
              <a:srgbClr val="E094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58200" y="2743200"/>
            <a:ext cx="29260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000" b="1">
                <a:solidFill>
                  <a:srgbClr val="F5C453"/>
                </a:solidFill>
                <a:latin typeface="Vazirmatn"/>
              </a:rPr>
              <a:t>بسته‌های سالانه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58200" y="3566160"/>
            <a:ext cx="29260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1400" b="0">
                <a:solidFill>
                  <a:srgbClr val="FBF8F3"/>
                </a:solidFill>
                <a:latin typeface="Vazirmatn"/>
              </a:rPr>
              <a:t>قرارداد سالانه با تخفیف پلکانی؛ تثبیت جریان نقدی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12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795760" y="0"/>
            <a:ext cx="393192" cy="6858000"/>
          </a:xfrm>
          <a:prstGeom prst="rect">
            <a:avLst/>
          </a:prstGeom>
          <a:solidFill>
            <a:srgbClr val="E094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640080"/>
            <a:ext cx="10241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400" b="1">
                <a:solidFill>
                  <a:srgbClr val="F5C453"/>
                </a:solidFill>
                <a:latin typeface="Vazirmatn"/>
              </a:rPr>
              <a:t>هدف‌های عددی سه‌ماههٔ پاییز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3040" y="2377440"/>
            <a:ext cx="95097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000" b="0">
                <a:solidFill>
                  <a:srgbClr val="FBF8F3"/>
                </a:solidFill>
                <a:latin typeface="Vazirmatn"/>
              </a:rPr>
              <a:t>• فروش: ۳٬۹۰۰ میلیون تومان (+۲۰٪)</a:t>
            </a:r>
          </a:p>
          <a:p>
            <a:pPr algn="r" rtl="1"/>
            <a:r>
              <a:rPr sz="2000" b="0">
                <a:solidFill>
                  <a:srgbClr val="FBF8F3"/>
                </a:solidFill>
                <a:latin typeface="Vazirmatn"/>
              </a:rPr>
              <a:t>• سهم آنلاین: ۴۸٪</a:t>
            </a:r>
          </a:p>
          <a:p>
            <a:pPr algn="r" rtl="1"/>
            <a:r>
              <a:rPr sz="2000" b="0">
                <a:solidFill>
                  <a:srgbClr val="FBF8F3"/>
                </a:solidFill>
                <a:latin typeface="Vazirmatn"/>
              </a:rPr>
              <a:t>• سهم دو مشتری بزرگ: زیر ۲۸٪</a:t>
            </a:r>
          </a:p>
          <a:p>
            <a:pPr algn="r" rtl="1"/>
            <a:r>
              <a:rPr sz="2000" b="0">
                <a:solidFill>
                  <a:srgbClr val="FBF8F3"/>
                </a:solidFill>
                <a:latin typeface="Vazirmatn"/>
              </a:rPr>
              <a:t>• زمان پاسخ پشتیبانی: زیر ۲ ساعت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12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795760" y="0"/>
            <a:ext cx="393192" cy="6858000"/>
          </a:xfrm>
          <a:prstGeom prst="rect">
            <a:avLst/>
          </a:prstGeom>
          <a:solidFill>
            <a:srgbClr val="E094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640080"/>
            <a:ext cx="10241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400" b="1">
                <a:solidFill>
                  <a:srgbClr val="F5C453"/>
                </a:solidFill>
                <a:latin typeface="Vazirmatn"/>
              </a:rPr>
              <a:t>گام بعدی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3040" y="2743200"/>
            <a:ext cx="9509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200" b="0">
                <a:solidFill>
                  <a:srgbClr val="FBF8F3"/>
                </a:solidFill>
                <a:latin typeface="Vazirmatn"/>
              </a:rPr>
              <a:t>تأیید بودجهٔ کمپین آبان تا ۲۵ شهریور</a:t>
            </a:r>
          </a:p>
          <a:p>
            <a:pPr algn="r" rtl="1"/>
            <a:r>
              <a:rPr sz="2200" b="0">
                <a:solidFill>
                  <a:srgbClr val="FBF8F3"/>
                </a:solidFill>
                <a:latin typeface="Vazirmatn"/>
              </a:rPr>
              <a:t>شروع پایلوت خودکارسازی پشتیبانی از مهر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